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61" r:id="rId6"/>
    <p:sldId id="264" r:id="rId7"/>
    <p:sldId id="265" r:id="rId8"/>
    <p:sldId id="278" r:id="rId9"/>
    <p:sldId id="274" r:id="rId10"/>
    <p:sldId id="275" r:id="rId11"/>
    <p:sldId id="277" r:id="rId12"/>
    <p:sldId id="276" r:id="rId13"/>
    <p:sldId id="266" r:id="rId14"/>
    <p:sldId id="268" r:id="rId15"/>
    <p:sldId id="270"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95B7145C-D0AE-4057-801D-28F5C91671A6}" type="datetimeFigureOut">
              <a:rPr lang="pl-PL" smtClean="0"/>
              <a:t>2017-05-23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336519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5B7145C-D0AE-4057-801D-28F5C91671A6}" type="datetimeFigureOut">
              <a:rPr lang="pl-PL" smtClean="0"/>
              <a:t>2017-05-23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39411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5B7145C-D0AE-4057-801D-28F5C91671A6}" type="datetimeFigureOut">
              <a:rPr lang="pl-PL" smtClean="0"/>
              <a:t>2017-05-23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358166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87475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5B7145C-D0AE-4057-801D-28F5C91671A6}" type="datetimeFigureOut">
              <a:rPr lang="pl-PL" smtClean="0"/>
              <a:t>2017-05-23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35354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95B7145C-D0AE-4057-801D-28F5C91671A6}" type="datetimeFigureOut">
              <a:rPr lang="pl-PL" smtClean="0"/>
              <a:t>2017-05-23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17855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95B7145C-D0AE-4057-801D-28F5C91671A6}" type="datetimeFigureOut">
              <a:rPr lang="pl-PL" smtClean="0"/>
              <a:t>2017-05-23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252778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95B7145C-D0AE-4057-801D-28F5C91671A6}" type="datetimeFigureOut">
              <a:rPr lang="pl-PL" smtClean="0"/>
              <a:t>2017-05-23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232196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95B7145C-D0AE-4057-801D-28F5C91671A6}" type="datetimeFigureOut">
              <a:rPr lang="pl-PL" smtClean="0"/>
              <a:t>2017-05-23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158864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5B7145C-D0AE-4057-801D-28F5C91671A6}" type="datetimeFigureOut">
              <a:rPr lang="pl-PL" smtClean="0"/>
              <a:t>2017-05-23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13446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95B7145C-D0AE-4057-801D-28F5C91671A6}" type="datetimeFigureOut">
              <a:rPr lang="pl-PL" smtClean="0"/>
              <a:t>2017-05-23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301859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95B7145C-D0AE-4057-801D-28F5C91671A6}" type="datetimeFigureOut">
              <a:rPr lang="pl-PL" smtClean="0"/>
              <a:t>2017-05-23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E2404F-39A9-40AC-9080-E23C23358A30}" type="slidenum">
              <a:rPr lang="pl-PL" smtClean="0"/>
              <a:t>‹#›</a:t>
            </a:fld>
            <a:endParaRPr lang="pl-PL"/>
          </a:p>
        </p:txBody>
      </p:sp>
    </p:spTree>
    <p:extLst>
      <p:ext uri="{BB962C8B-B14F-4D97-AF65-F5344CB8AC3E}">
        <p14:creationId xmlns:p14="http://schemas.microsoft.com/office/powerpoint/2010/main" val="52857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7145C-D0AE-4057-801D-28F5C91671A6}" type="datetimeFigureOut">
              <a:rPr lang="pl-PL" smtClean="0"/>
              <a:t>2017-05-23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2404F-39A9-40AC-9080-E23C23358A30}" type="slidenum">
              <a:rPr lang="pl-PL" smtClean="0"/>
              <a:t>‹#›</a:t>
            </a:fld>
            <a:endParaRPr lang="pl-PL"/>
          </a:p>
        </p:txBody>
      </p:sp>
    </p:spTree>
    <p:extLst>
      <p:ext uri="{BB962C8B-B14F-4D97-AF65-F5344CB8AC3E}">
        <p14:creationId xmlns:p14="http://schemas.microsoft.com/office/powerpoint/2010/main" val="274894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hyperlink" Target="http://www.google.de/url?sa=i&amp;rct=j&amp;q=&amp;esrc=s&amp;source=images&amp;cd=&amp;cad=rja&amp;uact=8&amp;ved=0ahUKEwiwquD189_TAhXFWBoKHdOcDDwQjRwIBw&amp;url=http://www.soccerground.de/&amp;psig=AFQjCNFER0G6bH3xlxASEcwnZ0hd6tTvOw&amp;ust=14943194083344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3734108"/>
            <a:ext cx="12192000" cy="3123892"/>
          </a:xfrm>
        </p:spPr>
        <p:txBody>
          <a:bodyPr>
            <a:normAutofit/>
          </a:bodyPr>
          <a:lstStyle/>
          <a:p>
            <a:r>
              <a:rPr lang="pl-PL" b="1" dirty="0">
                <a:solidFill>
                  <a:schemeClr val="accent2"/>
                </a:solidFill>
              </a:rPr>
              <a:t>CONFERENCE </a:t>
            </a:r>
            <a:br>
              <a:rPr lang="pl-PL" b="1" dirty="0">
                <a:solidFill>
                  <a:schemeClr val="accent2"/>
                </a:solidFill>
              </a:rPr>
            </a:br>
            <a:r>
              <a:rPr lang="pl-PL" b="1" dirty="0">
                <a:solidFill>
                  <a:schemeClr val="accent2"/>
                </a:solidFill>
              </a:rPr>
              <a:t>„From a </a:t>
            </a:r>
            <a:r>
              <a:rPr lang="pl-PL" b="1" dirty="0" err="1">
                <a:solidFill>
                  <a:schemeClr val="accent2"/>
                </a:solidFill>
              </a:rPr>
              <a:t>growing</a:t>
            </a:r>
            <a:r>
              <a:rPr lang="pl-PL" b="1" dirty="0">
                <a:solidFill>
                  <a:schemeClr val="accent2"/>
                </a:solidFill>
              </a:rPr>
              <a:t> to a </a:t>
            </a:r>
            <a:r>
              <a:rPr lang="pl-PL" b="1" dirty="0" err="1">
                <a:solidFill>
                  <a:schemeClr val="accent2"/>
                </a:solidFill>
              </a:rPr>
              <a:t>great</a:t>
            </a:r>
            <a:r>
              <a:rPr lang="pl-PL" b="1" dirty="0">
                <a:solidFill>
                  <a:schemeClr val="accent2"/>
                </a:solidFill>
              </a:rPr>
              <a:t> </a:t>
            </a:r>
            <a:r>
              <a:rPr lang="pl-PL" b="1" dirty="0" err="1">
                <a:solidFill>
                  <a:schemeClr val="accent2"/>
                </a:solidFill>
              </a:rPr>
              <a:t>city</a:t>
            </a:r>
            <a:r>
              <a:rPr lang="pl-PL" b="1" dirty="0">
                <a:solidFill>
                  <a:schemeClr val="accent2"/>
                </a:solidFill>
              </a:rPr>
              <a:t>”</a:t>
            </a:r>
          </a:p>
          <a:p>
            <a:endParaRPr lang="pl-PL" b="1" dirty="0">
              <a:solidFill>
                <a:schemeClr val="accent2"/>
              </a:solidFill>
            </a:endParaRPr>
          </a:p>
          <a:p>
            <a:r>
              <a:rPr lang="pl-PL" b="1" dirty="0" smtClean="0">
                <a:solidFill>
                  <a:schemeClr val="accent2"/>
                </a:solidFill>
              </a:rPr>
              <a:t>Craetive class – talent  managment in cities</a:t>
            </a:r>
            <a:endParaRPr lang="pl-PL" b="1" dirty="0">
              <a:solidFill>
                <a:schemeClr val="accent2"/>
              </a:solidFill>
            </a:endParaRPr>
          </a:p>
          <a:p>
            <a:r>
              <a:rPr lang="pl-PL" b="1" dirty="0">
                <a:solidFill>
                  <a:schemeClr val="accent2"/>
                </a:solidFill>
              </a:rPr>
              <a:t>Rostock, 14 – 17 May 2017</a:t>
            </a:r>
          </a:p>
          <a:p>
            <a:r>
              <a:rPr lang="pl-PL" b="1" dirty="0">
                <a:solidFill>
                  <a:schemeClr val="accent2"/>
                </a:solidFill>
              </a:rPr>
              <a:t>smallships.eu</a:t>
            </a:r>
          </a:p>
        </p:txBody>
      </p:sp>
      <p:pic>
        <p:nvPicPr>
          <p:cNvPr id="5" name="Obraz 4"/>
          <p:cNvPicPr>
            <a:picLocks noChangeAspect="1"/>
          </p:cNvPicPr>
          <p:nvPr/>
        </p:nvPicPr>
        <p:blipFill>
          <a:blip r:embed="rId2"/>
          <a:stretch>
            <a:fillRect/>
          </a:stretch>
        </p:blipFill>
        <p:spPr>
          <a:xfrm>
            <a:off x="681037" y="2172074"/>
            <a:ext cx="11007662" cy="1315232"/>
          </a:xfrm>
          <a:prstGeom prst="rect">
            <a:avLst/>
          </a:prstGeom>
        </p:spPr>
      </p:pic>
      <p:pic>
        <p:nvPicPr>
          <p:cNvPr id="6" name="Obraz 5"/>
          <p:cNvPicPr>
            <a:picLocks noChangeAspect="1"/>
          </p:cNvPicPr>
          <p:nvPr/>
        </p:nvPicPr>
        <p:blipFill>
          <a:blip r:embed="rId3"/>
          <a:stretch>
            <a:fillRect/>
          </a:stretch>
        </p:blipFill>
        <p:spPr>
          <a:xfrm>
            <a:off x="681037" y="376858"/>
            <a:ext cx="10937206" cy="1250277"/>
          </a:xfrm>
          <a:prstGeom prst="rect">
            <a:avLst/>
          </a:prstGeom>
        </p:spPr>
      </p:pic>
    </p:spTree>
    <p:extLst>
      <p:ext uri="{BB962C8B-B14F-4D97-AF65-F5344CB8AC3E}">
        <p14:creationId xmlns:p14="http://schemas.microsoft.com/office/powerpoint/2010/main" val="121434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smtClean="0">
                <a:solidFill>
                  <a:schemeClr val="accent2"/>
                </a:solidFill>
              </a:rPr>
              <a:t>Involve people and make them engage and responsible </a:t>
            </a:r>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0" name="pole tekstowe 9"/>
          <p:cNvSpPr txBox="1"/>
          <p:nvPr/>
        </p:nvSpPr>
        <p:spPr>
          <a:xfrm>
            <a:off x="4091354" y="2250831"/>
            <a:ext cx="5451231" cy="2408993"/>
          </a:xfrm>
          <a:prstGeom prst="rect">
            <a:avLst/>
          </a:prstGeom>
          <a:noFill/>
        </p:spPr>
        <p:txBody>
          <a:bodyPr wrap="square" rtlCol="0">
            <a:spAutoFit/>
          </a:bodyPr>
          <a:lstStyle/>
          <a:p>
            <a:pPr defTabSz="886968">
              <a:lnSpc>
                <a:spcPct val="90000"/>
              </a:lnSpc>
              <a:spcBef>
                <a:spcPts val="1700"/>
              </a:spcBef>
              <a:defRPr sz="2716"/>
            </a:pPr>
            <a:r>
              <a:rPr lang="pl-PL" dirty="0" smtClean="0"/>
              <a:t>Let them experience and spend time together </a:t>
            </a:r>
            <a:r>
              <a:rPr lang="pl-PL" dirty="0">
                <a:solidFill>
                  <a:schemeClr val="accent2"/>
                </a:solidFill>
              </a:rPr>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48" y="2579444"/>
            <a:ext cx="21907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553" y="2998910"/>
            <a:ext cx="56388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31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fontScale="92500" lnSpcReduction="20000"/>
          </a:bodyPr>
          <a:lstStyle/>
          <a:p>
            <a:pPr algn="l"/>
            <a:r>
              <a:rPr lang="pl-PL" b="1" dirty="0" smtClean="0">
                <a:solidFill>
                  <a:schemeClr val="accent2"/>
                </a:solidFill>
              </a:rPr>
              <a:t>Atractive places to spend time after work like:</a:t>
            </a:r>
          </a:p>
          <a:p>
            <a:pPr algn="l"/>
            <a:r>
              <a:rPr lang="pl-PL" b="1" dirty="0" smtClean="0">
                <a:solidFill>
                  <a:schemeClr val="accent2"/>
                </a:solidFill>
              </a:rPr>
              <a:t>1. Peter – Weiss haus</a:t>
            </a:r>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0" name="pole tekstowe 9"/>
          <p:cNvSpPr txBox="1"/>
          <p:nvPr/>
        </p:nvSpPr>
        <p:spPr>
          <a:xfrm>
            <a:off x="4091354" y="2250831"/>
            <a:ext cx="5451231" cy="2032864"/>
          </a:xfrm>
          <a:prstGeom prst="rect">
            <a:avLst/>
          </a:prstGeom>
          <a:noFill/>
        </p:spPr>
        <p:txBody>
          <a:bodyPr wrap="square" rtlCol="0">
            <a:spAutoFit/>
          </a:bodyPr>
          <a:lstStyle/>
          <a:p>
            <a:pPr defTabSz="886968">
              <a:lnSpc>
                <a:spcPct val="90000"/>
              </a:lnSpc>
              <a:spcBef>
                <a:spcPts val="1700"/>
              </a:spcBef>
              <a:defRPr sz="2716"/>
            </a:pPr>
            <a:r>
              <a:rPr lang="pl-PL" dirty="0">
                <a:solidFill>
                  <a:schemeClr val="accent2"/>
                </a:solidFill>
              </a:rPr>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7" y="2813739"/>
            <a:ext cx="7297249" cy="325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p:cNvSpPr txBox="1"/>
          <p:nvPr/>
        </p:nvSpPr>
        <p:spPr>
          <a:xfrm>
            <a:off x="8299938" y="3267263"/>
            <a:ext cx="3318305" cy="646331"/>
          </a:xfrm>
          <a:prstGeom prst="rect">
            <a:avLst/>
          </a:prstGeom>
          <a:noFill/>
        </p:spPr>
        <p:txBody>
          <a:bodyPr wrap="square" rtlCol="0">
            <a:spAutoFit/>
          </a:bodyPr>
          <a:lstStyle/>
          <a:p>
            <a:r>
              <a:rPr lang="pl-PL" b="1" dirty="0" smtClean="0">
                <a:solidFill>
                  <a:schemeClr val="accent2"/>
                </a:solidFill>
              </a:rPr>
              <a:t>Sport places, green areas, theatres, cinemas…</a:t>
            </a:r>
            <a:endParaRPr lang="pl-PL" b="1" dirty="0">
              <a:solidFill>
                <a:schemeClr val="accent2"/>
              </a:solidFill>
            </a:endParaRPr>
          </a:p>
        </p:txBody>
      </p:sp>
    </p:spTree>
    <p:extLst>
      <p:ext uri="{BB962C8B-B14F-4D97-AF65-F5344CB8AC3E}">
        <p14:creationId xmlns:p14="http://schemas.microsoft.com/office/powerpoint/2010/main" val="239043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smtClean="0">
                <a:solidFill>
                  <a:schemeClr val="accent2"/>
                </a:solidFill>
              </a:rPr>
              <a:t>City needs excellent education on every level </a:t>
            </a:r>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0" name="pole tekstowe 9"/>
          <p:cNvSpPr txBox="1"/>
          <p:nvPr/>
        </p:nvSpPr>
        <p:spPr>
          <a:xfrm>
            <a:off x="4091354" y="2250831"/>
            <a:ext cx="5451231" cy="2032864"/>
          </a:xfrm>
          <a:prstGeom prst="rect">
            <a:avLst/>
          </a:prstGeom>
          <a:noFill/>
        </p:spPr>
        <p:txBody>
          <a:bodyPr wrap="square" rtlCol="0">
            <a:spAutoFit/>
          </a:bodyPr>
          <a:lstStyle/>
          <a:p>
            <a:pPr defTabSz="886968">
              <a:lnSpc>
                <a:spcPct val="90000"/>
              </a:lnSpc>
              <a:spcBef>
                <a:spcPts val="1700"/>
              </a:spcBef>
              <a:defRPr sz="2716"/>
            </a:pPr>
            <a:r>
              <a:rPr lang="pl-PL" dirty="0">
                <a:solidFill>
                  <a:schemeClr val="accent2"/>
                </a:solidFill>
              </a:rPr>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622220"/>
            <a:ext cx="9921540" cy="410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67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68969" y="1656345"/>
            <a:ext cx="10937206" cy="705946"/>
          </a:xfrm>
        </p:spPr>
        <p:txBody>
          <a:bodyPr>
            <a:normAutofit/>
          </a:bodyPr>
          <a:lstStyle/>
          <a:p>
            <a:pPr algn="l"/>
            <a:r>
              <a:rPr lang="pl-PL" b="1" dirty="0" smtClean="0">
                <a:solidFill>
                  <a:schemeClr val="accent2"/>
                </a:solidFill>
              </a:rPr>
              <a:t>To make city friendly and atractive:</a:t>
            </a:r>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3" name="pole tekstowe 12"/>
          <p:cNvSpPr txBox="1"/>
          <p:nvPr/>
        </p:nvSpPr>
        <p:spPr>
          <a:xfrm>
            <a:off x="368969" y="2338595"/>
            <a:ext cx="7972926" cy="3180358"/>
          </a:xfrm>
          <a:prstGeom prst="rect">
            <a:avLst/>
          </a:prstGeom>
          <a:noFill/>
        </p:spPr>
        <p:txBody>
          <a:bodyPr wrap="square" rtlCol="0">
            <a:spAutoFit/>
          </a:bodyPr>
          <a:lstStyle/>
          <a:p>
            <a:pPr defTabSz="886968">
              <a:lnSpc>
                <a:spcPct val="90000"/>
              </a:lnSpc>
              <a:spcBef>
                <a:spcPts val="1700"/>
              </a:spcBef>
              <a:defRPr sz="2716"/>
            </a:pPr>
            <a:r>
              <a:rPr lang="pl-PL" sz="2000" dirty="0">
                <a:latin typeface="Lato" panose="020F0502020204030203" pitchFamily="34" charset="0"/>
                <a:ea typeface="Lato" panose="020F0502020204030203" pitchFamily="34" charset="0"/>
                <a:cs typeface="Lato" panose="020F0502020204030203" pitchFamily="34" charset="0"/>
              </a:rPr>
              <a:t>A</a:t>
            </a:r>
            <a:r>
              <a:rPr lang="pl-PL" sz="2000" dirty="0" smtClean="0">
                <a:latin typeface="Lato" panose="020F0502020204030203" pitchFamily="34" charset="0"/>
                <a:ea typeface="Lato" panose="020F0502020204030203" pitchFamily="34" charset="0"/>
                <a:cs typeface="Lato" panose="020F0502020204030203" pitchFamily="34" charset="0"/>
              </a:rPr>
              <a:t>rchitectural </a:t>
            </a:r>
            <a:r>
              <a:rPr lang="pl-PL" sz="2000" dirty="0">
                <a:latin typeface="Lato" panose="020F0502020204030203" pitchFamily="34" charset="0"/>
                <a:ea typeface="Lato" panose="020F0502020204030203" pitchFamily="34" charset="0"/>
                <a:cs typeface="Lato" panose="020F0502020204030203" pitchFamily="34" charset="0"/>
              </a:rPr>
              <a:t>„Icon” building for </a:t>
            </a:r>
            <a:r>
              <a:rPr lang="pl-PL" sz="2000" dirty="0" smtClean="0">
                <a:latin typeface="Lato" panose="020F0502020204030203" pitchFamily="34" charset="0"/>
                <a:ea typeface="Lato" panose="020F0502020204030203" pitchFamily="34" charset="0"/>
                <a:cs typeface="Lato" panose="020F0502020204030203" pitchFamily="34" charset="0"/>
              </a:rPr>
              <a:t>Rostock;</a:t>
            </a:r>
          </a:p>
          <a:p>
            <a:pPr defTabSz="886968">
              <a:lnSpc>
                <a:spcPct val="90000"/>
              </a:lnSpc>
              <a:spcBef>
                <a:spcPts val="1700"/>
              </a:spcBef>
              <a:defRPr sz="2716"/>
            </a:pPr>
            <a:r>
              <a:rPr lang="pl-PL" sz="2000" dirty="0" smtClean="0">
                <a:latin typeface="Lato" panose="020F0502020204030203" pitchFamily="34" charset="0"/>
                <a:ea typeface="Lato" panose="020F0502020204030203" pitchFamily="34" charset="0"/>
                <a:cs typeface="Lato" panose="020F0502020204030203" pitchFamily="34" charset="0"/>
              </a:rPr>
              <a:t>Save </a:t>
            </a:r>
            <a:r>
              <a:rPr lang="pl-PL" sz="2000" dirty="0">
                <a:latin typeface="Lato" panose="020F0502020204030203" pitchFamily="34" charset="0"/>
                <a:ea typeface="Lato" panose="020F0502020204030203" pitchFamily="34" charset="0"/>
                <a:cs typeface="Lato" panose="020F0502020204030203" pitchFamily="34" charset="0"/>
              </a:rPr>
              <a:t>urban structure of Rostock (green belts); </a:t>
            </a:r>
          </a:p>
          <a:p>
            <a:pPr defTabSz="886968">
              <a:lnSpc>
                <a:spcPct val="90000"/>
              </a:lnSpc>
              <a:spcBef>
                <a:spcPts val="1700"/>
              </a:spcBef>
              <a:defRPr sz="2716"/>
            </a:pPr>
            <a:r>
              <a:rPr lang="pl-PL" sz="2000" dirty="0">
                <a:latin typeface="Lato" panose="020F0502020204030203" pitchFamily="34" charset="0"/>
                <a:ea typeface="Lato" panose="020F0502020204030203" pitchFamily="34" charset="0"/>
                <a:cs typeface="Lato" panose="020F0502020204030203" pitchFamily="34" charset="0"/>
              </a:rPr>
              <a:t>Make Rostock attractive for the whole year (especially a beating heart of Inner City waterfront</a:t>
            </a:r>
            <a:r>
              <a:rPr lang="pl-PL" sz="2000" dirty="0" smtClean="0">
                <a:latin typeface="Lato" panose="020F0502020204030203" pitchFamily="34" charset="0"/>
                <a:ea typeface="Lato" panose="020F0502020204030203" pitchFamily="34" charset="0"/>
                <a:cs typeface="Lato" panose="020F0502020204030203" pitchFamily="34" charset="0"/>
              </a:rPr>
              <a:t>) - </a:t>
            </a:r>
            <a:endParaRPr lang="pl-PL" sz="2000" dirty="0">
              <a:latin typeface="Lato" panose="020F0502020204030203" pitchFamily="34" charset="0"/>
              <a:ea typeface="Lato" panose="020F0502020204030203" pitchFamily="34" charset="0"/>
              <a:cs typeface="Lato" panose="020F0502020204030203" pitchFamily="34" charset="0"/>
            </a:endParaRPr>
          </a:p>
          <a:p>
            <a:pPr defTabSz="886968">
              <a:lnSpc>
                <a:spcPct val="90000"/>
              </a:lnSpc>
              <a:spcBef>
                <a:spcPts val="1700"/>
              </a:spcBef>
              <a:defRPr sz="2716"/>
            </a:pPr>
            <a:r>
              <a:rPr lang="pl-PL" sz="2000" dirty="0" err="1">
                <a:latin typeface="Lato" panose="020F0502020204030203" pitchFamily="34" charset="0"/>
                <a:ea typeface="Lato" panose="020F0502020204030203" pitchFamily="34" charset="0"/>
                <a:cs typeface="Lato" panose="020F0502020204030203" pitchFamily="34" charset="0"/>
              </a:rPr>
              <a:t>Promote</a:t>
            </a:r>
            <a:r>
              <a:rPr lang="pl-PL" sz="2000" dirty="0">
                <a:latin typeface="Lato" panose="020F0502020204030203" pitchFamily="34" charset="0"/>
                <a:ea typeface="Lato" panose="020F0502020204030203" pitchFamily="34" charset="0"/>
                <a:cs typeface="Lato" panose="020F0502020204030203" pitchFamily="34" charset="0"/>
              </a:rPr>
              <a:t> Rostock as „Cluster Life City” </a:t>
            </a:r>
            <a:br>
              <a:rPr lang="pl-PL" sz="2000" dirty="0">
                <a:latin typeface="Lato" panose="020F0502020204030203" pitchFamily="34" charset="0"/>
                <a:ea typeface="Lato" panose="020F0502020204030203" pitchFamily="34" charset="0"/>
                <a:cs typeface="Lato" panose="020F0502020204030203" pitchFamily="34" charset="0"/>
              </a:rPr>
            </a:br>
            <a:r>
              <a:rPr lang="pl-PL" sz="2000" dirty="0">
                <a:latin typeface="Lato" panose="020F0502020204030203" pitchFamily="34" charset="0"/>
                <a:ea typeface="Lato" panose="020F0502020204030203" pitchFamily="34" charset="0"/>
                <a:cs typeface="Lato" panose="020F0502020204030203" pitchFamily="34" charset="0"/>
              </a:rPr>
              <a:t>(</a:t>
            </a:r>
            <a:r>
              <a:rPr lang="pl-PL" sz="2000" dirty="0" err="1">
                <a:latin typeface="Lato" panose="020F0502020204030203" pitchFamily="34" charset="0"/>
                <a:ea typeface="Lato" panose="020F0502020204030203" pitchFamily="34" charset="0"/>
                <a:cs typeface="Lato" panose="020F0502020204030203" pitchFamily="34" charset="0"/>
              </a:rPr>
              <a:t>perfect</a:t>
            </a:r>
            <a:r>
              <a:rPr lang="pl-PL" sz="2000" dirty="0">
                <a:latin typeface="Lato" panose="020F0502020204030203" pitchFamily="34" charset="0"/>
                <a:ea typeface="Lato" panose="020F0502020204030203" pitchFamily="34" charset="0"/>
                <a:cs typeface="Lato" panose="020F0502020204030203" pitchFamily="34" charset="0"/>
              </a:rPr>
              <a:t> for Life, </a:t>
            </a:r>
            <a:r>
              <a:rPr lang="pl-PL" sz="2000" dirty="0" err="1">
                <a:latin typeface="Lato" panose="020F0502020204030203" pitchFamily="34" charset="0"/>
                <a:ea typeface="Lato" panose="020F0502020204030203" pitchFamily="34" charset="0"/>
                <a:cs typeface="Lato" panose="020F0502020204030203" pitchFamily="34" charset="0"/>
              </a:rPr>
              <a:t>Work</a:t>
            </a:r>
            <a:r>
              <a:rPr lang="pl-PL" sz="2000" dirty="0">
                <a:latin typeface="Lato" panose="020F0502020204030203" pitchFamily="34" charset="0"/>
                <a:ea typeface="Lato" panose="020F0502020204030203" pitchFamily="34" charset="0"/>
                <a:cs typeface="Lato" panose="020F0502020204030203" pitchFamily="34" charset="0"/>
              </a:rPr>
              <a:t> and </a:t>
            </a:r>
            <a:r>
              <a:rPr lang="pl-PL" sz="2000" dirty="0" err="1">
                <a:latin typeface="Lato" panose="020F0502020204030203" pitchFamily="34" charset="0"/>
                <a:ea typeface="Lato" panose="020F0502020204030203" pitchFamily="34" charset="0"/>
                <a:cs typeface="Lato" panose="020F0502020204030203" pitchFamily="34" charset="0"/>
              </a:rPr>
              <a:t>Leisure</a:t>
            </a:r>
            <a:r>
              <a:rPr lang="pl-PL" sz="2000" dirty="0">
                <a:latin typeface="Lato" panose="020F0502020204030203" pitchFamily="34" charset="0"/>
                <a:ea typeface="Lato" panose="020F0502020204030203" pitchFamily="34" charset="0"/>
                <a:cs typeface="Lato" panose="020F0502020204030203" pitchFamily="34" charset="0"/>
              </a:rPr>
              <a:t>); </a:t>
            </a:r>
          </a:p>
          <a:p>
            <a:pPr defTabSz="886968">
              <a:lnSpc>
                <a:spcPct val="90000"/>
              </a:lnSpc>
              <a:spcBef>
                <a:spcPts val="1700"/>
              </a:spcBef>
              <a:defRPr sz="2716"/>
            </a:pPr>
            <a:r>
              <a:rPr lang="pl-PL" sz="2000" dirty="0" err="1">
                <a:latin typeface="Lato" panose="020F0502020204030203" pitchFamily="34" charset="0"/>
                <a:ea typeface="Lato" panose="020F0502020204030203" pitchFamily="34" charset="0"/>
                <a:cs typeface="Lato" panose="020F0502020204030203" pitchFamily="34" charset="0"/>
              </a:rPr>
              <a:t>Create</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new</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waterfront</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at</a:t>
            </a:r>
            <a:r>
              <a:rPr lang="pl-PL" sz="2000" dirty="0">
                <a:latin typeface="Lato" panose="020F0502020204030203" pitchFamily="34" charset="0"/>
                <a:ea typeface="Lato" panose="020F0502020204030203" pitchFamily="34" charset="0"/>
                <a:cs typeface="Lato" panose="020F0502020204030203" pitchFamily="34" charset="0"/>
              </a:rPr>
              <a:t> the </a:t>
            </a:r>
            <a:r>
              <a:rPr lang="pl-PL" sz="2000" dirty="0" err="1">
                <a:latin typeface="Lato" panose="020F0502020204030203" pitchFamily="34" charset="0"/>
                <a:ea typeface="Lato" panose="020F0502020204030203" pitchFamily="34" charset="0"/>
                <a:cs typeface="Lato" panose="020F0502020204030203" pitchFamily="34" charset="0"/>
              </a:rPr>
              <a:t>Eastern</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side</a:t>
            </a:r>
            <a:r>
              <a:rPr lang="pl-PL" sz="2000" dirty="0">
                <a:latin typeface="Lato" panose="020F0502020204030203" pitchFamily="34" charset="0"/>
                <a:ea typeface="Lato" panose="020F0502020204030203" pitchFamily="34" charset="0"/>
                <a:cs typeface="Lato" panose="020F0502020204030203" pitchFamily="34" charset="0"/>
              </a:rPr>
              <a:t> and </a:t>
            </a:r>
            <a:r>
              <a:rPr lang="pl-PL" sz="2000" dirty="0" err="1">
                <a:latin typeface="Lato" panose="020F0502020204030203" pitchFamily="34" charset="0"/>
                <a:ea typeface="Lato" panose="020F0502020204030203" pitchFamily="34" charset="0"/>
                <a:cs typeface="Lato" panose="020F0502020204030203" pitchFamily="34" charset="0"/>
              </a:rPr>
              <a:t>rebuild</a:t>
            </a:r>
            <a:r>
              <a:rPr lang="pl-PL" sz="2000" dirty="0">
                <a:latin typeface="Lato" panose="020F0502020204030203" pitchFamily="34" charset="0"/>
                <a:ea typeface="Lato" panose="020F0502020204030203" pitchFamily="34" charset="0"/>
                <a:cs typeface="Lato" panose="020F0502020204030203" pitchFamily="34" charset="0"/>
              </a:rPr>
              <a:t> the Western </a:t>
            </a:r>
            <a:r>
              <a:rPr lang="pl-PL" sz="2000" dirty="0" err="1">
                <a:latin typeface="Lato" panose="020F0502020204030203" pitchFamily="34" charset="0"/>
                <a:ea typeface="Lato" panose="020F0502020204030203" pitchFamily="34" charset="0"/>
                <a:cs typeface="Lato" panose="020F0502020204030203" pitchFamily="34" charset="0"/>
              </a:rPr>
              <a:t>side</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Keep</a:t>
            </a:r>
            <a:r>
              <a:rPr lang="pl-PL" sz="2000" dirty="0">
                <a:latin typeface="Lato" panose="020F0502020204030203" pitchFamily="34" charset="0"/>
                <a:ea typeface="Lato" panose="020F0502020204030203" pitchFamily="34" charset="0"/>
                <a:cs typeface="Lato" panose="020F0502020204030203" pitchFamily="34" charset="0"/>
              </a:rPr>
              <a:t> </a:t>
            </a:r>
            <a:r>
              <a:rPr lang="pl-PL" sz="2000" dirty="0" err="1">
                <a:latin typeface="Lato" panose="020F0502020204030203" pitchFamily="34" charset="0"/>
                <a:ea typeface="Lato" panose="020F0502020204030203" pitchFamily="34" charset="0"/>
                <a:cs typeface="Lato" panose="020F0502020204030203" pitchFamily="34" charset="0"/>
              </a:rPr>
              <a:t>them</a:t>
            </a:r>
            <a:r>
              <a:rPr lang="pl-PL" sz="2000" dirty="0">
                <a:latin typeface="Lato" panose="020F0502020204030203" pitchFamily="34" charset="0"/>
                <a:ea typeface="Lato" panose="020F0502020204030203" pitchFamily="34" charset="0"/>
                <a:cs typeface="Lato" panose="020F0502020204030203" pitchFamily="34" charset="0"/>
              </a:rPr>
              <a:t> public &amp; open.</a:t>
            </a:r>
          </a:p>
        </p:txBody>
      </p:sp>
      <p:pic>
        <p:nvPicPr>
          <p:cNvPr id="2" name="Obraz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8534400" y="1804370"/>
            <a:ext cx="3657600" cy="5053630"/>
          </a:xfrm>
          <a:prstGeom prst="rect">
            <a:avLst/>
          </a:prstGeom>
        </p:spPr>
      </p:pic>
    </p:spTree>
    <p:extLst>
      <p:ext uri="{BB962C8B-B14F-4D97-AF65-F5344CB8AC3E}">
        <p14:creationId xmlns:p14="http://schemas.microsoft.com/office/powerpoint/2010/main" val="398092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68969" y="1656345"/>
            <a:ext cx="10937206" cy="705946"/>
          </a:xfrm>
        </p:spPr>
        <p:txBody>
          <a:bodyPr>
            <a:normAutofit/>
          </a:bodyPr>
          <a:lstStyle/>
          <a:p>
            <a:pPr algn="l"/>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4" name="pole tekstowe 3"/>
          <p:cNvSpPr txBox="1"/>
          <p:nvPr/>
        </p:nvSpPr>
        <p:spPr>
          <a:xfrm>
            <a:off x="368969" y="2181726"/>
            <a:ext cx="6395017" cy="2554545"/>
          </a:xfrm>
          <a:prstGeom prst="rect">
            <a:avLst/>
          </a:prstGeom>
          <a:noFill/>
        </p:spPr>
        <p:txBody>
          <a:bodyPr wrap="square" rtlCol="0">
            <a:spAutoFit/>
          </a:bodyPr>
          <a:lstStyle/>
          <a:p>
            <a:endParaRPr lang="pl-PL" sz="2000" dirty="0"/>
          </a:p>
          <a:p>
            <a:r>
              <a:rPr lang="pl-PL" sz="2000" dirty="0" err="1"/>
              <a:t>Make</a:t>
            </a:r>
            <a:r>
              <a:rPr lang="pl-PL" sz="2000" dirty="0"/>
              <a:t> </a:t>
            </a:r>
            <a:r>
              <a:rPr lang="pl-PL" sz="2000" dirty="0" err="1"/>
              <a:t>river</a:t>
            </a:r>
            <a:r>
              <a:rPr lang="pl-PL" sz="2000" dirty="0"/>
              <a:t> &amp; port </a:t>
            </a:r>
            <a:r>
              <a:rPr lang="pl-PL" sz="2000" dirty="0" err="1"/>
              <a:t>present</a:t>
            </a:r>
            <a:r>
              <a:rPr lang="pl-PL" sz="2000" dirty="0"/>
              <a:t> in the </a:t>
            </a:r>
            <a:r>
              <a:rPr lang="pl-PL" sz="2000" dirty="0" err="1"/>
              <a:t>perception</a:t>
            </a:r>
            <a:r>
              <a:rPr lang="pl-PL" sz="2000" dirty="0"/>
              <a:t> of </a:t>
            </a:r>
            <a:r>
              <a:rPr lang="pl-PL" sz="2000" dirty="0" err="1"/>
              <a:t>citizens</a:t>
            </a:r>
            <a:r>
              <a:rPr lang="pl-PL" sz="2000" dirty="0"/>
              <a:t>;</a:t>
            </a:r>
          </a:p>
          <a:p>
            <a:pPr marL="285750" indent="-285750">
              <a:buFont typeface="Wingdings" panose="05000000000000000000" pitchFamily="2" charset="2"/>
              <a:buChar char="q"/>
            </a:pPr>
            <a:endParaRPr lang="pl-PL" sz="2000" dirty="0"/>
          </a:p>
          <a:p>
            <a:r>
              <a:rPr lang="pl-PL" sz="2000" dirty="0" err="1"/>
              <a:t>Create</a:t>
            </a:r>
            <a:r>
              <a:rPr lang="pl-PL" sz="2000" dirty="0"/>
              <a:t> public &amp; open </a:t>
            </a:r>
            <a:r>
              <a:rPr lang="pl-PL" sz="2000" dirty="0" err="1"/>
              <a:t>spaces</a:t>
            </a:r>
            <a:r>
              <a:rPr lang="pl-PL" sz="2000" dirty="0"/>
              <a:t> in </a:t>
            </a:r>
            <a:r>
              <a:rPr lang="pl-PL" sz="2000" dirty="0" err="1"/>
              <a:t>waterfront</a:t>
            </a:r>
            <a:r>
              <a:rPr lang="pl-PL" sz="2000" dirty="0"/>
              <a:t> – </a:t>
            </a:r>
            <a:r>
              <a:rPr lang="pl-PL" sz="2000" dirty="0" err="1"/>
              <a:t>attractive</a:t>
            </a:r>
            <a:r>
              <a:rPr lang="pl-PL" sz="2000" dirty="0"/>
              <a:t> and </a:t>
            </a:r>
            <a:r>
              <a:rPr lang="pl-PL" sz="2000" dirty="0" err="1"/>
              <a:t>iconic</a:t>
            </a:r>
            <a:r>
              <a:rPr lang="pl-PL" sz="2000" dirty="0"/>
              <a:t> </a:t>
            </a:r>
            <a:r>
              <a:rPr lang="pl-PL" sz="2000" dirty="0" err="1"/>
              <a:t>landscape</a:t>
            </a:r>
            <a:r>
              <a:rPr lang="pl-PL" sz="2000" dirty="0"/>
              <a:t>. </a:t>
            </a: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endParaRPr lang="pl-PL" sz="2000" dirty="0">
              <a:solidFill>
                <a:schemeClr val="accent2"/>
              </a:solidFill>
            </a:endParaRPr>
          </a:p>
          <a:p>
            <a:pPr marL="285750" indent="-285750">
              <a:buFont typeface="Wingdings" panose="05000000000000000000" pitchFamily="2" charset="2"/>
              <a:buChar char="q"/>
            </a:pPr>
            <a:endParaRPr lang="pl-PL" sz="2000" dirty="0">
              <a:solidFill>
                <a:schemeClr val="accent2"/>
              </a:solidFill>
            </a:endParaRPr>
          </a:p>
        </p:txBody>
      </p:sp>
      <p:pic>
        <p:nvPicPr>
          <p:cNvPr id="2" name="Obraz 1"/>
          <p:cNvPicPr>
            <a:picLocks noChangeAspect="1"/>
          </p:cNvPicPr>
          <p:nvPr/>
        </p:nvPicPr>
        <p:blipFill>
          <a:blip r:embed="rId3"/>
          <a:stretch>
            <a:fillRect/>
          </a:stretch>
        </p:blipFill>
        <p:spPr>
          <a:xfrm>
            <a:off x="5466025" y="3458998"/>
            <a:ext cx="5319206" cy="3203388"/>
          </a:xfrm>
          <a:prstGeom prst="rect">
            <a:avLst/>
          </a:prstGeom>
        </p:spPr>
      </p:pic>
    </p:spTree>
    <p:extLst>
      <p:ext uri="{BB962C8B-B14F-4D97-AF65-F5344CB8AC3E}">
        <p14:creationId xmlns:p14="http://schemas.microsoft.com/office/powerpoint/2010/main" val="175916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establishment of resting places"/>
          <p:cNvSpPr/>
          <p:nvPr/>
        </p:nvSpPr>
        <p:spPr>
          <a:xfrm>
            <a:off x="2089151" y="4500562"/>
            <a:ext cx="3440113"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establishment of resting places</a:t>
            </a:r>
          </a:p>
        </p:txBody>
      </p:sp>
      <p:pic>
        <p:nvPicPr>
          <p:cNvPr id="55" name="image.png" descr="image.png"/>
          <p:cNvPicPr>
            <a:picLocks noChangeAspect="1"/>
          </p:cNvPicPr>
          <p:nvPr/>
        </p:nvPicPr>
        <p:blipFill>
          <a:blip r:embed="rId2">
            <a:extLst/>
          </a:blip>
          <a:stretch>
            <a:fillRect/>
          </a:stretch>
        </p:blipFill>
        <p:spPr>
          <a:xfrm>
            <a:off x="2011362" y="2060576"/>
            <a:ext cx="3633788" cy="2511425"/>
          </a:xfrm>
          <a:prstGeom prst="rect">
            <a:avLst/>
          </a:prstGeom>
          <a:ln w="12700">
            <a:miter lim="400000"/>
          </a:ln>
        </p:spPr>
      </p:pic>
      <p:pic>
        <p:nvPicPr>
          <p:cNvPr id="56" name="image.png" descr="image.png"/>
          <p:cNvPicPr>
            <a:picLocks noChangeAspect="1"/>
          </p:cNvPicPr>
          <p:nvPr/>
        </p:nvPicPr>
        <p:blipFill>
          <a:blip r:embed="rId3">
            <a:extLst/>
          </a:blip>
          <a:stretch>
            <a:fillRect/>
          </a:stretch>
        </p:blipFill>
        <p:spPr>
          <a:xfrm>
            <a:off x="6626226" y="1889126"/>
            <a:ext cx="3432175" cy="2543175"/>
          </a:xfrm>
          <a:prstGeom prst="rect">
            <a:avLst/>
          </a:prstGeom>
          <a:ln w="12700">
            <a:miter lim="400000"/>
          </a:ln>
        </p:spPr>
      </p:pic>
      <p:sp>
        <p:nvSpPr>
          <p:cNvPr id="57" name="some suggested measures for short-term revitalization of city harbour"/>
          <p:cNvSpPr/>
          <p:nvPr/>
        </p:nvSpPr>
        <p:spPr>
          <a:xfrm>
            <a:off x="2070101" y="1484312"/>
            <a:ext cx="7889875"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b="1">
                <a:solidFill>
                  <a:srgbClr val="2D2D8A"/>
                </a:solidFill>
              </a:defRPr>
            </a:lvl1pPr>
          </a:lstStyle>
          <a:p>
            <a:r>
              <a:rPr dirty="0"/>
              <a:t>some suggested measures for short-term revitalization of city </a:t>
            </a:r>
            <a:r>
              <a:rPr dirty="0" err="1"/>
              <a:t>harbour</a:t>
            </a:r>
            <a:r>
              <a:rPr dirty="0"/>
              <a:t> </a:t>
            </a:r>
          </a:p>
        </p:txBody>
      </p:sp>
      <p:sp>
        <p:nvSpPr>
          <p:cNvPr id="58" name="example for container modules for temporary uses in the area “Christinenhafen”"/>
          <p:cNvSpPr/>
          <p:nvPr/>
        </p:nvSpPr>
        <p:spPr>
          <a:xfrm>
            <a:off x="5808662" y="4319588"/>
            <a:ext cx="4751388"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example for container modules for temporary uses in the area “Christinenhafen” </a:t>
            </a:r>
          </a:p>
        </p:txBody>
      </p:sp>
      <p:pic>
        <p:nvPicPr>
          <p:cNvPr id="59" name="image.png" descr="image.png">
            <a:hlinkClick r:id="rId4"/>
          </p:cNvPr>
          <p:cNvPicPr>
            <a:picLocks noChangeAspect="1"/>
          </p:cNvPicPr>
          <p:nvPr/>
        </p:nvPicPr>
        <p:blipFill>
          <a:blip r:embed="rId5">
            <a:extLst/>
          </a:blip>
          <a:stretch>
            <a:fillRect/>
          </a:stretch>
        </p:blipFill>
        <p:spPr>
          <a:xfrm>
            <a:off x="4224338" y="4937125"/>
            <a:ext cx="6235701" cy="1792288"/>
          </a:xfrm>
          <a:prstGeom prst="rect">
            <a:avLst/>
          </a:prstGeom>
          <a:ln w="12700">
            <a:miter lim="400000"/>
          </a:ln>
        </p:spPr>
      </p:pic>
      <p:sp>
        <p:nvSpPr>
          <p:cNvPr id="60" name="temporary sport field (e.g. for Beachvolleyball, Streetball or Streetsoccer)"/>
          <p:cNvSpPr/>
          <p:nvPr/>
        </p:nvSpPr>
        <p:spPr>
          <a:xfrm>
            <a:off x="1847850" y="5229226"/>
            <a:ext cx="2376488"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lstStyle>
          <a:p>
            <a:r>
              <a:t>temporary sport field (e.g. for Beachvolleyball, Streetball or Streetsoccer) </a:t>
            </a:r>
          </a:p>
        </p:txBody>
      </p:sp>
      <p:pic>
        <p:nvPicPr>
          <p:cNvPr id="9" name="Obraz 8"/>
          <p:cNvPicPr>
            <a:picLocks noChangeAspect="1"/>
          </p:cNvPicPr>
          <p:nvPr/>
        </p:nvPicPr>
        <p:blipFill>
          <a:blip r:embed="rId6"/>
          <a:stretch>
            <a:fillRect/>
          </a:stretch>
        </p:blipFill>
        <p:spPr>
          <a:xfrm>
            <a:off x="667785" y="273725"/>
            <a:ext cx="10937206" cy="1250277"/>
          </a:xfrm>
          <a:prstGeom prst="rect">
            <a:avLst/>
          </a:prstGeom>
        </p:spPr>
      </p:pic>
    </p:spTree>
    <p:extLst>
      <p:ext uri="{BB962C8B-B14F-4D97-AF65-F5344CB8AC3E}">
        <p14:creationId xmlns:p14="http://schemas.microsoft.com/office/powerpoint/2010/main" val="1618995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958862" y="2292170"/>
            <a:ext cx="7233138" cy="3123892"/>
          </a:xfrm>
        </p:spPr>
        <p:txBody>
          <a:bodyPr>
            <a:normAutofit fontScale="70000" lnSpcReduction="20000"/>
          </a:bodyPr>
          <a:lstStyle/>
          <a:p>
            <a:pPr algn="l"/>
            <a:r>
              <a:rPr lang="en-US" b="1" dirty="0"/>
              <a:t>Super-creative core: </a:t>
            </a:r>
            <a:r>
              <a:rPr lang="en-US" dirty="0"/>
              <a:t>It includes a wide range of occupations (e.g. science, engineering, education, computer programming, research), with arts, design, and media workers forming a small subset. Those belonging to group are  "fully engage in the creative process". The Super-Creative Core is considered innovative, creating commercial products and consumer goods. The primary job function of its members is to be creative and innovative. "Along with problem solving, their work may entail problem finding„.</a:t>
            </a:r>
          </a:p>
          <a:p>
            <a:pPr algn="l"/>
            <a:r>
              <a:rPr lang="en-US" b="1" dirty="0"/>
              <a:t>Creative professionals: </a:t>
            </a:r>
            <a:r>
              <a:rPr lang="en-US" dirty="0"/>
              <a:t>These professionals are the classic knowledge-based workers and include those working in healthcare, business and finance, the legal sector, and education. They "draw on complex bodies of knowledge to solve specific problems" using higher degrees of education to do so (Florida, 2002).</a:t>
            </a:r>
          </a:p>
          <a:p>
            <a:pPr algn="l"/>
            <a:r>
              <a:rPr lang="en-US" dirty="0"/>
              <a:t>In addition to these two main groups of creative people, the usually much smaller group of </a:t>
            </a:r>
            <a:r>
              <a:rPr lang="en-US" b="1" dirty="0"/>
              <a:t>Bohemians</a:t>
            </a:r>
            <a:r>
              <a:rPr lang="en-US" dirty="0"/>
              <a:t> is also included in the creative </a:t>
            </a:r>
            <a:r>
              <a:rPr lang="en-US" dirty="0" smtClean="0"/>
              <a:t>class</a:t>
            </a:r>
            <a:r>
              <a:rPr lang="pl-PL" dirty="0" smtClean="0"/>
              <a:t>.</a:t>
            </a:r>
            <a:endParaRPr lang="en-US" dirty="0"/>
          </a:p>
          <a:p>
            <a:pPr algn="l"/>
            <a:endParaRPr lang="en-US" dirty="0"/>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pic>
        <p:nvPicPr>
          <p:cNvPr id="7" name="Obraz 4"/>
          <p:cNvPicPr>
            <a:picLocks noChangeAspect="1"/>
          </p:cNvPicPr>
          <p:nvPr/>
        </p:nvPicPr>
        <p:blipFill>
          <a:blip r:embed="rId3"/>
          <a:srcRect/>
          <a:stretch>
            <a:fillRect/>
          </a:stretch>
        </p:blipFill>
        <p:spPr bwMode="auto">
          <a:xfrm>
            <a:off x="478937" y="2261822"/>
            <a:ext cx="4329113" cy="3790950"/>
          </a:xfrm>
          <a:prstGeom prst="rect">
            <a:avLst/>
          </a:prstGeom>
          <a:noFill/>
          <a:ln w="9525">
            <a:noFill/>
            <a:miter lim="800000"/>
            <a:headEnd/>
            <a:tailEnd/>
          </a:ln>
        </p:spPr>
      </p:pic>
    </p:spTree>
    <p:extLst>
      <p:ext uri="{BB962C8B-B14F-4D97-AF65-F5344CB8AC3E}">
        <p14:creationId xmlns:p14="http://schemas.microsoft.com/office/powerpoint/2010/main" val="356918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435970" y="2532184"/>
            <a:ext cx="5756030" cy="2883877"/>
          </a:xfrm>
        </p:spPr>
        <p:txBody>
          <a:bodyPr>
            <a:normAutofit/>
          </a:bodyPr>
          <a:lstStyle/>
          <a:p>
            <a:pPr algn="l"/>
            <a:r>
              <a:rPr lang="pl-PL" dirty="0" smtClean="0"/>
              <a:t>To create creative cities 3 main factors are needed:</a:t>
            </a:r>
          </a:p>
          <a:p>
            <a:pPr algn="l"/>
            <a:r>
              <a:rPr lang="pl-PL" dirty="0" smtClean="0"/>
              <a:t>Talent</a:t>
            </a:r>
          </a:p>
          <a:p>
            <a:pPr algn="l"/>
            <a:r>
              <a:rPr lang="pl-PL" dirty="0" smtClean="0"/>
              <a:t>Tolerance </a:t>
            </a:r>
          </a:p>
          <a:p>
            <a:pPr algn="l"/>
            <a:r>
              <a:rPr lang="pl-PL" dirty="0" smtClean="0"/>
              <a:t>Technology</a:t>
            </a:r>
            <a:endParaRPr lang="en-US" dirty="0"/>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pic>
        <p:nvPicPr>
          <p:cNvPr id="5" name="Symbol zastępczy zawartości 3"/>
          <p:cNvPicPr>
            <a:picLocks noChangeAspect="1"/>
          </p:cNvPicPr>
          <p:nvPr/>
        </p:nvPicPr>
        <p:blipFill>
          <a:blip r:embed="rId3"/>
          <a:srcRect/>
          <a:stretch>
            <a:fillRect/>
          </a:stretch>
        </p:blipFill>
        <p:spPr>
          <a:xfrm>
            <a:off x="395778" y="1934307"/>
            <a:ext cx="6136704" cy="3148013"/>
          </a:xfrm>
          <a:prstGeom prst="rect">
            <a:avLst/>
          </a:prstGeom>
        </p:spPr>
      </p:pic>
    </p:spTree>
    <p:extLst>
      <p:ext uri="{BB962C8B-B14F-4D97-AF65-F5344CB8AC3E}">
        <p14:creationId xmlns:p14="http://schemas.microsoft.com/office/powerpoint/2010/main" val="328524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602524" y="2743199"/>
            <a:ext cx="5756030" cy="2883877"/>
          </a:xfrm>
        </p:spPr>
        <p:txBody>
          <a:bodyPr>
            <a:normAutofit/>
          </a:bodyPr>
          <a:lstStyle/>
          <a:p>
            <a:pPr algn="l"/>
            <a:endParaRPr lang="en-US" dirty="0"/>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2" name="Prostokąt 1"/>
          <p:cNvSpPr/>
          <p:nvPr/>
        </p:nvSpPr>
        <p:spPr>
          <a:xfrm>
            <a:off x="681037" y="1627135"/>
            <a:ext cx="7853363" cy="369332"/>
          </a:xfrm>
          <a:prstGeom prst="rect">
            <a:avLst/>
          </a:prstGeom>
        </p:spPr>
        <p:txBody>
          <a:bodyPr wrap="square">
            <a:spAutoFit/>
          </a:bodyPr>
          <a:lstStyle/>
          <a:p>
            <a:r>
              <a:rPr lang="en-US" dirty="0"/>
              <a:t>Traditional and creative concept of urban and regional development</a:t>
            </a:r>
            <a:endParaRPr lang="pl-P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490" y="1996467"/>
            <a:ext cx="665797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591" y="2482362"/>
            <a:ext cx="29908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30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a:solidFill>
                  <a:schemeClr val="accent2"/>
                </a:solidFill>
              </a:rPr>
              <a:t>From a </a:t>
            </a:r>
            <a:r>
              <a:rPr lang="pl-PL" b="1" dirty="0" err="1">
                <a:solidFill>
                  <a:schemeClr val="accent2"/>
                </a:solidFill>
              </a:rPr>
              <a:t>growing</a:t>
            </a:r>
            <a:r>
              <a:rPr lang="pl-PL" b="1" dirty="0">
                <a:solidFill>
                  <a:schemeClr val="accent2"/>
                </a:solidFill>
              </a:rPr>
              <a:t> to a </a:t>
            </a:r>
            <a:r>
              <a:rPr lang="pl-PL" b="1" dirty="0" err="1">
                <a:solidFill>
                  <a:schemeClr val="accent2"/>
                </a:solidFill>
              </a:rPr>
              <a:t>great</a:t>
            </a:r>
            <a:r>
              <a:rPr lang="pl-PL" b="1" dirty="0">
                <a:solidFill>
                  <a:schemeClr val="accent2"/>
                </a:solidFill>
              </a:rPr>
              <a:t> </a:t>
            </a:r>
            <a:r>
              <a:rPr lang="pl-PL" b="1" dirty="0" err="1">
                <a:solidFill>
                  <a:schemeClr val="accent2"/>
                </a:solidFill>
              </a:rPr>
              <a:t>city</a:t>
            </a:r>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pic>
        <p:nvPicPr>
          <p:cNvPr id="2" name="Obraz 1"/>
          <p:cNvPicPr>
            <a:picLocks noChangeAspect="1"/>
          </p:cNvPicPr>
          <p:nvPr/>
        </p:nvPicPr>
        <p:blipFill>
          <a:blip r:embed="rId3"/>
          <a:stretch>
            <a:fillRect/>
          </a:stretch>
        </p:blipFill>
        <p:spPr>
          <a:xfrm>
            <a:off x="681037" y="2292633"/>
            <a:ext cx="4047443" cy="3224463"/>
          </a:xfrm>
          <a:prstGeom prst="rect">
            <a:avLst/>
          </a:prstGeom>
        </p:spPr>
      </p:pic>
      <p:sp>
        <p:nvSpPr>
          <p:cNvPr id="8" name="Strzałka: w prawo 7"/>
          <p:cNvSpPr/>
          <p:nvPr/>
        </p:nvSpPr>
        <p:spPr>
          <a:xfrm>
            <a:off x="4728480" y="3578573"/>
            <a:ext cx="1892968" cy="382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4"/>
          <a:stretch>
            <a:fillRect/>
          </a:stretch>
        </p:blipFill>
        <p:spPr>
          <a:xfrm>
            <a:off x="6621448" y="2212424"/>
            <a:ext cx="4784489" cy="3685578"/>
          </a:xfrm>
          <a:prstGeom prst="rect">
            <a:avLst/>
          </a:prstGeom>
        </p:spPr>
      </p:pic>
      <p:sp>
        <p:nvSpPr>
          <p:cNvPr id="10" name="pole tekstowe 9"/>
          <p:cNvSpPr txBox="1"/>
          <p:nvPr/>
        </p:nvSpPr>
        <p:spPr>
          <a:xfrm>
            <a:off x="-1" y="5428048"/>
            <a:ext cx="9368589" cy="1698927"/>
          </a:xfrm>
          <a:prstGeom prst="rect">
            <a:avLst/>
          </a:prstGeom>
          <a:noFill/>
        </p:spPr>
        <p:txBody>
          <a:bodyPr wrap="square" rtlCol="0">
            <a:spAutoFit/>
          </a:bodyPr>
          <a:lstStyle/>
          <a:p>
            <a:pPr marL="221742" indent="-221742" defTabSz="886968">
              <a:lnSpc>
                <a:spcPct val="90000"/>
              </a:lnSpc>
              <a:spcBef>
                <a:spcPts val="1700"/>
              </a:spcBef>
              <a:defRPr sz="2716"/>
            </a:pPr>
            <a:r>
              <a:rPr lang="pl-PL" sz="2000" i="1" dirty="0">
                <a:solidFill>
                  <a:schemeClr val="accent2"/>
                </a:solidFill>
              </a:rPr>
              <a:t>    </a:t>
            </a:r>
            <a:r>
              <a:rPr lang="pl-PL" sz="1900" i="1" dirty="0">
                <a:solidFill>
                  <a:schemeClr val="accent2"/>
                </a:solidFill>
              </a:rPr>
              <a:t>„</a:t>
            </a:r>
            <a:r>
              <a:rPr lang="en-US" sz="1900" i="1" dirty="0">
                <a:solidFill>
                  <a:schemeClr val="accent2"/>
                </a:solidFill>
              </a:rPr>
              <a:t>There is no longer a single city model but</a:t>
            </a:r>
            <a:r>
              <a:rPr lang="pl-PL" sz="1900" i="1" dirty="0">
                <a:solidFill>
                  <a:schemeClr val="accent2"/>
                </a:solidFill>
              </a:rPr>
              <a:t> </a:t>
            </a:r>
            <a:r>
              <a:rPr lang="en-US" sz="1900" i="1" dirty="0">
                <a:solidFill>
                  <a:schemeClr val="accent2"/>
                </a:solidFill>
              </a:rPr>
              <a:t>cities do have</a:t>
            </a:r>
            <a:r>
              <a:rPr lang="pl-PL" sz="1900" i="1" dirty="0">
                <a:solidFill>
                  <a:schemeClr val="accent2"/>
                </a:solidFill>
              </a:rPr>
              <a:t> </a:t>
            </a:r>
            <a:r>
              <a:rPr lang="en-US" sz="1900" i="1" dirty="0">
                <a:solidFill>
                  <a:schemeClr val="accent2"/>
                </a:solidFill>
              </a:rPr>
              <a:t>common features and face common challenges</a:t>
            </a:r>
            <a:r>
              <a:rPr lang="pl-PL" sz="1900" i="1" dirty="0">
                <a:solidFill>
                  <a:schemeClr val="accent2"/>
                </a:solidFill>
              </a:rPr>
              <a:t>. </a:t>
            </a:r>
            <a:r>
              <a:rPr lang="pl-PL" sz="1900" i="1" dirty="0" err="1">
                <a:solidFill>
                  <a:schemeClr val="accent2"/>
                </a:solidFill>
              </a:rPr>
              <a:t>Cities</a:t>
            </a:r>
            <a:r>
              <a:rPr lang="pl-PL" sz="1900" i="1" dirty="0">
                <a:solidFill>
                  <a:schemeClr val="accent2"/>
                </a:solidFill>
              </a:rPr>
              <a:t> </a:t>
            </a:r>
            <a:r>
              <a:rPr lang="pl-PL" sz="1900" i="1" dirty="0" err="1">
                <a:solidFill>
                  <a:schemeClr val="accent2"/>
                </a:solidFill>
              </a:rPr>
              <a:t>compete</a:t>
            </a:r>
            <a:r>
              <a:rPr lang="pl-PL" sz="1900" i="1" dirty="0">
                <a:solidFill>
                  <a:schemeClr val="accent2"/>
                </a:solidFill>
              </a:rPr>
              <a:t> on the same </a:t>
            </a:r>
            <a:r>
              <a:rPr lang="pl-PL" sz="1900" i="1" dirty="0" err="1">
                <a:solidFill>
                  <a:schemeClr val="accent2"/>
                </a:solidFill>
              </a:rPr>
              <a:t>scarce</a:t>
            </a:r>
            <a:r>
              <a:rPr lang="pl-PL" sz="1900" i="1" dirty="0">
                <a:solidFill>
                  <a:schemeClr val="accent2"/>
                </a:solidFill>
              </a:rPr>
              <a:t> </a:t>
            </a:r>
            <a:r>
              <a:rPr lang="pl-PL" sz="1900" i="1" dirty="0" err="1">
                <a:solidFill>
                  <a:schemeClr val="accent2"/>
                </a:solidFill>
              </a:rPr>
              <a:t>resources</a:t>
            </a:r>
            <a:r>
              <a:rPr lang="pl-PL" sz="1900" i="1" dirty="0">
                <a:solidFill>
                  <a:schemeClr val="accent2"/>
                </a:solidFill>
              </a:rPr>
              <a:t>, </a:t>
            </a:r>
            <a:r>
              <a:rPr lang="pl-PL" sz="1900" i="1" dirty="0" err="1">
                <a:solidFill>
                  <a:schemeClr val="accent2"/>
                </a:solidFill>
              </a:rPr>
              <a:t>talens</a:t>
            </a:r>
            <a:r>
              <a:rPr lang="pl-PL" sz="1900" i="1" dirty="0">
                <a:solidFill>
                  <a:schemeClr val="accent2"/>
                </a:solidFill>
              </a:rPr>
              <a:t> and </a:t>
            </a:r>
            <a:r>
              <a:rPr lang="pl-PL" sz="1900" i="1" dirty="0" err="1">
                <a:solidFill>
                  <a:schemeClr val="accent2"/>
                </a:solidFill>
              </a:rPr>
              <a:t>creative</a:t>
            </a:r>
            <a:r>
              <a:rPr lang="pl-PL" sz="1900" i="1" dirty="0">
                <a:solidFill>
                  <a:schemeClr val="accent2"/>
                </a:solidFill>
              </a:rPr>
              <a:t> </a:t>
            </a:r>
            <a:r>
              <a:rPr lang="pl-PL" sz="1900" i="1" dirty="0" err="1">
                <a:solidFill>
                  <a:schemeClr val="accent2"/>
                </a:solidFill>
              </a:rPr>
              <a:t>class</a:t>
            </a:r>
            <a:r>
              <a:rPr lang="pl-PL" sz="1900" i="1" dirty="0">
                <a:solidFill>
                  <a:schemeClr val="accent2"/>
                </a:solidFill>
              </a:rPr>
              <a:t>. </a:t>
            </a:r>
            <a:br>
              <a:rPr lang="pl-PL" sz="1900" i="1" dirty="0">
                <a:solidFill>
                  <a:schemeClr val="accent2"/>
                </a:solidFill>
              </a:rPr>
            </a:br>
            <a:r>
              <a:rPr lang="pl-PL" sz="1900" i="1" dirty="0">
                <a:solidFill>
                  <a:schemeClr val="accent2"/>
                </a:solidFill>
              </a:rPr>
              <a:t>The </a:t>
            </a:r>
            <a:r>
              <a:rPr lang="pl-PL" sz="1900" i="1" dirty="0" err="1">
                <a:solidFill>
                  <a:schemeClr val="accent2"/>
                </a:solidFill>
              </a:rPr>
              <a:t>Systemic</a:t>
            </a:r>
            <a:r>
              <a:rPr lang="pl-PL" sz="1900" i="1" dirty="0">
                <a:solidFill>
                  <a:schemeClr val="accent2"/>
                </a:solidFill>
              </a:rPr>
              <a:t> Thinking and </a:t>
            </a:r>
            <a:r>
              <a:rPr lang="pl-PL" sz="1900" i="1" dirty="0" err="1">
                <a:solidFill>
                  <a:schemeClr val="accent2"/>
                </a:solidFill>
              </a:rPr>
              <a:t>multistakeholder’s</a:t>
            </a:r>
            <a:r>
              <a:rPr lang="pl-PL" sz="1900" i="1" dirty="0">
                <a:solidFill>
                  <a:schemeClr val="accent2"/>
                </a:solidFill>
              </a:rPr>
              <a:t> </a:t>
            </a:r>
            <a:r>
              <a:rPr lang="pl-PL" sz="1900" i="1" dirty="0" err="1">
                <a:solidFill>
                  <a:schemeClr val="accent2"/>
                </a:solidFill>
              </a:rPr>
              <a:t>approach</a:t>
            </a:r>
            <a:r>
              <a:rPr lang="pl-PL" sz="1900" i="1" dirty="0">
                <a:solidFill>
                  <a:schemeClr val="accent2"/>
                </a:solidFill>
              </a:rPr>
              <a:t> </a:t>
            </a:r>
            <a:r>
              <a:rPr lang="pl-PL" sz="1900" i="1" dirty="0" err="1">
                <a:solidFill>
                  <a:schemeClr val="accent2"/>
                </a:solidFill>
              </a:rPr>
              <a:t>is</a:t>
            </a:r>
            <a:r>
              <a:rPr lang="pl-PL" sz="1900" i="1" dirty="0">
                <a:solidFill>
                  <a:schemeClr val="accent2"/>
                </a:solidFill>
              </a:rPr>
              <a:t> </a:t>
            </a:r>
            <a:r>
              <a:rPr lang="pl-PL" sz="1900" i="1" dirty="0" err="1">
                <a:solidFill>
                  <a:schemeClr val="accent2"/>
                </a:solidFill>
              </a:rPr>
              <a:t>needed</a:t>
            </a:r>
            <a:r>
              <a:rPr lang="pl-PL" sz="1900" i="1" dirty="0">
                <a:solidFill>
                  <a:schemeClr val="accent2"/>
                </a:solidFill>
              </a:rPr>
              <a:t> to </a:t>
            </a:r>
            <a:r>
              <a:rPr lang="pl-PL" sz="1900" i="1" dirty="0" err="1">
                <a:solidFill>
                  <a:schemeClr val="accent2"/>
                </a:solidFill>
              </a:rPr>
              <a:t>create</a:t>
            </a:r>
            <a:r>
              <a:rPr lang="pl-PL" sz="1900" i="1" dirty="0">
                <a:solidFill>
                  <a:schemeClr val="accent2"/>
                </a:solidFill>
              </a:rPr>
              <a:t> </a:t>
            </a:r>
            <a:r>
              <a:rPr lang="pl-PL" sz="1900" i="1" dirty="0" err="1">
                <a:solidFill>
                  <a:schemeClr val="accent2"/>
                </a:solidFill>
              </a:rPr>
              <a:t>city’s</a:t>
            </a:r>
            <a:r>
              <a:rPr lang="pl-PL" sz="1900" i="1" dirty="0">
                <a:solidFill>
                  <a:schemeClr val="accent2"/>
                </a:solidFill>
              </a:rPr>
              <a:t> </a:t>
            </a:r>
            <a:r>
              <a:rPr lang="pl-PL" sz="1900" i="1" dirty="0" err="1">
                <a:solidFill>
                  <a:schemeClr val="accent2"/>
                </a:solidFill>
              </a:rPr>
              <a:t>value</a:t>
            </a:r>
            <a:r>
              <a:rPr lang="pl-PL" sz="1900" i="1" dirty="0">
                <a:solidFill>
                  <a:schemeClr val="accent2"/>
                </a:solidFill>
              </a:rPr>
              <a:t>” </a:t>
            </a:r>
            <a:br>
              <a:rPr lang="pl-PL" sz="1900" i="1" dirty="0">
                <a:solidFill>
                  <a:schemeClr val="accent2"/>
                </a:solidFill>
              </a:rPr>
            </a:br>
            <a:r>
              <a:rPr lang="pl-PL" sz="1900" dirty="0">
                <a:solidFill>
                  <a:schemeClr val="accent2"/>
                </a:solidFill>
              </a:rPr>
              <a:t/>
            </a:r>
            <a:br>
              <a:rPr lang="pl-PL" sz="1900" dirty="0">
                <a:solidFill>
                  <a:schemeClr val="accent2"/>
                </a:solidFill>
              </a:rPr>
            </a:br>
            <a:r>
              <a:rPr lang="pl-PL" sz="1900" dirty="0">
                <a:solidFill>
                  <a:schemeClr val="accent2"/>
                </a:solidFill>
              </a:rPr>
              <a:t>- Michel </a:t>
            </a:r>
            <a:r>
              <a:rPr lang="pl-PL" sz="1900" dirty="0" err="1">
                <a:solidFill>
                  <a:schemeClr val="accent2"/>
                </a:solidFill>
              </a:rPr>
              <a:t>Sudarskis</a:t>
            </a:r>
            <a:r>
              <a:rPr lang="pl-PL" sz="1900" dirty="0">
                <a:solidFill>
                  <a:schemeClr val="accent2"/>
                </a:solidFill>
              </a:rPr>
              <a:t> (</a:t>
            </a:r>
            <a:r>
              <a:rPr lang="pl-PL" sz="1900" dirty="0" err="1">
                <a:solidFill>
                  <a:schemeClr val="accent2"/>
                </a:solidFill>
              </a:rPr>
              <a:t>Secretary</a:t>
            </a:r>
            <a:r>
              <a:rPr lang="pl-PL" sz="1900" dirty="0">
                <a:solidFill>
                  <a:schemeClr val="accent2"/>
                </a:solidFill>
              </a:rPr>
              <a:t> General INTA – International Urban Development </a:t>
            </a:r>
            <a:r>
              <a:rPr lang="pl-PL" sz="1900" dirty="0" err="1">
                <a:solidFill>
                  <a:schemeClr val="accent2"/>
                </a:solidFill>
              </a:rPr>
              <a:t>Association</a:t>
            </a:r>
            <a:r>
              <a:rPr lang="pl-PL" sz="1900" dirty="0">
                <a:solidFill>
                  <a:schemeClr val="accent2"/>
                </a:solidFill>
              </a:rPr>
              <a:t>) </a:t>
            </a:r>
            <a:endParaRPr lang="en-US" sz="1900" dirty="0">
              <a:solidFill>
                <a:schemeClr val="accent2"/>
              </a:solidFill>
            </a:endParaRPr>
          </a:p>
          <a:p>
            <a:endParaRPr lang="pl-PL" dirty="0"/>
          </a:p>
        </p:txBody>
      </p:sp>
    </p:spTree>
    <p:extLst>
      <p:ext uri="{BB962C8B-B14F-4D97-AF65-F5344CB8AC3E}">
        <p14:creationId xmlns:p14="http://schemas.microsoft.com/office/powerpoint/2010/main" val="60857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0" name="pole tekstowe 9"/>
          <p:cNvSpPr txBox="1"/>
          <p:nvPr/>
        </p:nvSpPr>
        <p:spPr>
          <a:xfrm>
            <a:off x="246185" y="2039815"/>
            <a:ext cx="7995698" cy="3913507"/>
          </a:xfrm>
          <a:prstGeom prst="rect">
            <a:avLst/>
          </a:prstGeom>
          <a:noFill/>
        </p:spPr>
        <p:txBody>
          <a:bodyPr wrap="square" rtlCol="0">
            <a:spAutoFit/>
          </a:bodyPr>
          <a:lstStyle/>
          <a:p>
            <a:pPr defTabSz="886968">
              <a:lnSpc>
                <a:spcPct val="90000"/>
              </a:lnSpc>
              <a:spcBef>
                <a:spcPts val="1700"/>
              </a:spcBef>
              <a:defRPr sz="2716"/>
            </a:pPr>
            <a:r>
              <a:rPr lang="pl-PL" b="1" dirty="0" smtClean="0">
                <a:latin typeface="Lato" panose="020F0502020204030203" pitchFamily="34" charset="0"/>
                <a:ea typeface="Lato" panose="020F0502020204030203" pitchFamily="34" charset="0"/>
                <a:cs typeface="Lato" panose="020F0502020204030203" pitchFamily="34" charset="0"/>
              </a:rPr>
              <a:t>Act </a:t>
            </a:r>
            <a:r>
              <a:rPr lang="pl-PL" b="1" dirty="0">
                <a:latin typeface="Lato" panose="020F0502020204030203" pitchFamily="34" charset="0"/>
                <a:ea typeface="Lato" panose="020F0502020204030203" pitchFamily="34" charset="0"/>
                <a:cs typeface="Lato" panose="020F0502020204030203" pitchFamily="34" charset="0"/>
              </a:rPr>
              <a:t>small </a:t>
            </a:r>
            <a:r>
              <a:rPr lang="pl-PL" dirty="0">
                <a:latin typeface="Lato" panose="020F0502020204030203" pitchFamily="34" charset="0"/>
                <a:ea typeface="Lato" panose="020F0502020204030203" pitchFamily="34" charset="0"/>
                <a:cs typeface="Lato" panose="020F0502020204030203" pitchFamily="34" charset="0"/>
              </a:rPr>
              <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 make the inner city, the harbour area and Rostock in general more attractive for youth and families – normal income groups; </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 expand the university and business cooperation; </a:t>
            </a:r>
            <a:br>
              <a:rPr lang="pl-PL" dirty="0">
                <a:latin typeface="Lato" panose="020F0502020204030203" pitchFamily="34" charset="0"/>
                <a:ea typeface="Lato" panose="020F0502020204030203" pitchFamily="34" charset="0"/>
                <a:cs typeface="Lato" panose="020F0502020204030203" pitchFamily="34" charset="0"/>
              </a:rPr>
            </a:br>
            <a:r>
              <a:rPr lang="pl-PL" dirty="0">
                <a:latin typeface="Lato" panose="020F0502020204030203" pitchFamily="34" charset="0"/>
                <a:ea typeface="Lato" panose="020F0502020204030203" pitchFamily="34" charset="0"/>
                <a:cs typeface="Lato" panose="020F0502020204030203" pitchFamily="34" charset="0"/>
              </a:rPr>
              <a:t>– involve the citizens/ users in making the change;</a:t>
            </a:r>
            <a:r>
              <a:rPr lang="pl-PL" dirty="0">
                <a:solidFill>
                  <a:schemeClr val="accent2"/>
                </a:solidFill>
              </a:rPr>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11" name="image.jpeg" descr="image.jpeg"/>
          <p:cNvPicPr>
            <a:picLocks noChangeAspect="1"/>
          </p:cNvPicPr>
          <p:nvPr/>
        </p:nvPicPr>
        <p:blipFill>
          <a:blip r:embed="rId3">
            <a:extLst/>
          </a:blip>
          <a:stretch>
            <a:fillRect/>
          </a:stretch>
        </p:blipFill>
        <p:spPr>
          <a:xfrm>
            <a:off x="8241883" y="1465473"/>
            <a:ext cx="3950117" cy="5392527"/>
          </a:xfrm>
          <a:prstGeom prst="rect">
            <a:avLst/>
          </a:prstGeom>
          <a:ln w="12700">
            <a:miter lim="400000"/>
          </a:ln>
        </p:spPr>
      </p:pic>
      <p:pic>
        <p:nvPicPr>
          <p:cNvPr id="7" name="Obraz 5"/>
          <p:cNvPicPr>
            <a:picLocks noChangeAspect="1"/>
          </p:cNvPicPr>
          <p:nvPr/>
        </p:nvPicPr>
        <p:blipFill>
          <a:blip r:embed="rId4"/>
          <a:srcRect/>
          <a:stretch>
            <a:fillRect/>
          </a:stretch>
        </p:blipFill>
        <p:spPr bwMode="auto">
          <a:xfrm>
            <a:off x="4656127" y="4466492"/>
            <a:ext cx="3327289" cy="2215662"/>
          </a:xfrm>
          <a:prstGeom prst="rect">
            <a:avLst/>
          </a:prstGeom>
          <a:noFill/>
          <a:ln w="9525">
            <a:noFill/>
            <a:miter lim="800000"/>
            <a:headEnd/>
            <a:tailEnd/>
          </a:ln>
        </p:spPr>
      </p:pic>
    </p:spTree>
    <p:extLst>
      <p:ext uri="{BB962C8B-B14F-4D97-AF65-F5344CB8AC3E}">
        <p14:creationId xmlns:p14="http://schemas.microsoft.com/office/powerpoint/2010/main" val="114363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smtClean="0">
                <a:solidFill>
                  <a:schemeClr val="accent2"/>
                </a:solidFill>
              </a:rPr>
              <a:t>Involve people in cocreation process. </a:t>
            </a:r>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0" name="pole tekstowe 9"/>
          <p:cNvSpPr txBox="1"/>
          <p:nvPr/>
        </p:nvSpPr>
        <p:spPr>
          <a:xfrm>
            <a:off x="124578" y="2374595"/>
            <a:ext cx="8117305" cy="2032864"/>
          </a:xfrm>
          <a:prstGeom prst="rect">
            <a:avLst/>
          </a:prstGeom>
          <a:noFill/>
        </p:spPr>
        <p:txBody>
          <a:bodyPr wrap="square" rtlCol="0">
            <a:spAutoFit/>
          </a:bodyPr>
          <a:lstStyle/>
          <a:p>
            <a:pPr defTabSz="886968">
              <a:lnSpc>
                <a:spcPct val="90000"/>
              </a:lnSpc>
              <a:spcBef>
                <a:spcPts val="1700"/>
              </a:spcBef>
              <a:defRPr sz="2716"/>
            </a:pPr>
            <a:r>
              <a:rPr lang="pl-PL" dirty="0">
                <a:solidFill>
                  <a:schemeClr val="accent2"/>
                </a:solidFill>
              </a:rPr>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533" y="2338998"/>
            <a:ext cx="3562350" cy="393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34" y="2304257"/>
            <a:ext cx="38481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738" y="2351881"/>
            <a:ext cx="3139586"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354101">
            <a:off x="8577020" y="2871879"/>
            <a:ext cx="419100" cy="171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36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23520" y="1627135"/>
            <a:ext cx="10937206" cy="705946"/>
          </a:xfrm>
        </p:spPr>
        <p:txBody>
          <a:bodyPr>
            <a:normAutofit fontScale="77500" lnSpcReduction="20000"/>
          </a:bodyPr>
          <a:lstStyle/>
          <a:p>
            <a:pPr algn="l"/>
            <a:r>
              <a:rPr lang="pl-PL" b="1" dirty="0" smtClean="0">
                <a:solidFill>
                  <a:schemeClr val="accent2"/>
                </a:solidFill>
              </a:rPr>
              <a:t>Make plans, stay positive. </a:t>
            </a:r>
            <a:r>
              <a:rPr lang="en-US" b="1" dirty="0"/>
              <a:t>High potential milieu development in medium sized European city Rostock: job creation, upturn of local economy with impact to comprehensive urban develop-</a:t>
            </a:r>
            <a:r>
              <a:rPr lang="en-US" b="1" dirty="0" err="1"/>
              <a:t>ment</a:t>
            </a:r>
            <a:r>
              <a:rPr lang="de-DE" b="1" dirty="0"/>
              <a:t>; </a:t>
            </a:r>
            <a:r>
              <a:rPr lang="en-US" b="1" dirty="0"/>
              <a:t>caused by settlement of pioneers of new work- and lifestyles </a:t>
            </a:r>
            <a:endParaRPr lang="pl-PL" dirty="0"/>
          </a:p>
          <a:p>
            <a:pPr algn="l"/>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0" name="pole tekstowe 9"/>
          <p:cNvSpPr txBox="1"/>
          <p:nvPr/>
        </p:nvSpPr>
        <p:spPr>
          <a:xfrm>
            <a:off x="124578" y="2374595"/>
            <a:ext cx="8117305" cy="2032864"/>
          </a:xfrm>
          <a:prstGeom prst="rect">
            <a:avLst/>
          </a:prstGeom>
          <a:noFill/>
        </p:spPr>
        <p:txBody>
          <a:bodyPr wrap="square" rtlCol="0">
            <a:spAutoFit/>
          </a:bodyPr>
          <a:lstStyle/>
          <a:p>
            <a:pPr defTabSz="886968">
              <a:lnSpc>
                <a:spcPct val="90000"/>
              </a:lnSpc>
              <a:spcBef>
                <a:spcPts val="1700"/>
              </a:spcBef>
              <a:defRPr sz="2716"/>
            </a:pPr>
            <a:r>
              <a:rPr lang="pl-PL" dirty="0">
                <a:solidFill>
                  <a:schemeClr val="accent2"/>
                </a:solidFill>
              </a:rPr>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54101">
            <a:off x="8577020" y="2871879"/>
            <a:ext cx="419100" cy="171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24" y="2559259"/>
            <a:ext cx="376530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208" y="2549734"/>
            <a:ext cx="51244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84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1037" y="1812665"/>
            <a:ext cx="10937206" cy="705946"/>
          </a:xfrm>
        </p:spPr>
        <p:txBody>
          <a:bodyPr>
            <a:normAutofit/>
          </a:bodyPr>
          <a:lstStyle/>
          <a:p>
            <a:pPr algn="l"/>
            <a:r>
              <a:rPr lang="pl-PL" b="1" dirty="0" smtClean="0">
                <a:solidFill>
                  <a:schemeClr val="accent2"/>
                </a:solidFill>
              </a:rPr>
              <a:t>Open and friendly working spaces, close to the apartments</a:t>
            </a:r>
            <a:endParaRPr lang="pl-PL" b="1" dirty="0">
              <a:solidFill>
                <a:schemeClr val="accent2"/>
              </a:solidFill>
            </a:endParaRPr>
          </a:p>
        </p:txBody>
      </p:sp>
      <p:pic>
        <p:nvPicPr>
          <p:cNvPr id="6" name="Obraz 5"/>
          <p:cNvPicPr>
            <a:picLocks noChangeAspect="1"/>
          </p:cNvPicPr>
          <p:nvPr/>
        </p:nvPicPr>
        <p:blipFill>
          <a:blip r:embed="rId2"/>
          <a:stretch>
            <a:fillRect/>
          </a:stretch>
        </p:blipFill>
        <p:spPr>
          <a:xfrm>
            <a:off x="681037" y="376858"/>
            <a:ext cx="10937206" cy="1250277"/>
          </a:xfrm>
          <a:prstGeom prst="rect">
            <a:avLst/>
          </a:prstGeom>
        </p:spPr>
      </p:pic>
      <p:sp>
        <p:nvSpPr>
          <p:cNvPr id="10" name="pole tekstowe 9"/>
          <p:cNvSpPr txBox="1"/>
          <p:nvPr/>
        </p:nvSpPr>
        <p:spPr>
          <a:xfrm>
            <a:off x="124578" y="2374595"/>
            <a:ext cx="8117305" cy="2032864"/>
          </a:xfrm>
          <a:prstGeom prst="rect">
            <a:avLst/>
          </a:prstGeom>
          <a:noFill/>
        </p:spPr>
        <p:txBody>
          <a:bodyPr wrap="square" rtlCol="0">
            <a:spAutoFit/>
          </a:bodyPr>
          <a:lstStyle/>
          <a:p>
            <a:pPr defTabSz="886968">
              <a:lnSpc>
                <a:spcPct val="90000"/>
              </a:lnSpc>
              <a:spcBef>
                <a:spcPts val="1700"/>
              </a:spcBef>
              <a:defRPr sz="2716"/>
            </a:pPr>
            <a:r>
              <a:rPr lang="pl-PL" dirty="0">
                <a:solidFill>
                  <a:schemeClr val="accent2"/>
                </a:solidFill>
              </a:rPr>
              <a:t/>
            </a:r>
            <a:br>
              <a:rPr lang="pl-PL" dirty="0">
                <a:solidFill>
                  <a:schemeClr val="accent2"/>
                </a:solidFill>
              </a:rPr>
            </a:br>
            <a:endParaRPr lang="pl-PL" dirty="0">
              <a:solidFill>
                <a:schemeClr val="accent2"/>
              </a:solidFill>
            </a:endParaRPr>
          </a:p>
          <a:p>
            <a:pPr marL="514350" indent="-514350" defTabSz="886968">
              <a:lnSpc>
                <a:spcPct val="90000"/>
              </a:lnSpc>
              <a:spcBef>
                <a:spcPts val="1700"/>
              </a:spcBef>
              <a:buFont typeface="Wingdings" panose="05000000000000000000" pitchFamily="2" charset="2"/>
              <a:buChar char="§"/>
              <a:defRPr sz="2716"/>
            </a:pPr>
            <a:endParaRPr lang="pl-PL" dirty="0">
              <a:solidFill>
                <a:schemeClr val="accent2"/>
              </a:solidFill>
            </a:endParaRPr>
          </a:p>
          <a:p>
            <a:pPr marL="457200" indent="-457200" defTabSz="886968">
              <a:lnSpc>
                <a:spcPct val="90000"/>
              </a:lnSpc>
              <a:spcBef>
                <a:spcPts val="1700"/>
              </a:spcBef>
              <a:buFont typeface="Wingdings" panose="05000000000000000000" pitchFamily="2" charset="2"/>
              <a:buChar char="q"/>
              <a:defRPr sz="2716"/>
            </a:pPr>
            <a:endParaRPr lang="pl-P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73" y="2374595"/>
            <a:ext cx="49911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275" y="2393645"/>
            <a:ext cx="28289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9607" y="2374595"/>
            <a:ext cx="2938636"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77802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454</Words>
  <Application>Microsoft Office PowerPoint</Application>
  <PresentationFormat>Niestandardowy</PresentationFormat>
  <Paragraphs>45</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Robert Bartłomiejski</dc:creator>
  <cp:lastModifiedBy>monika</cp:lastModifiedBy>
  <cp:revision>38</cp:revision>
  <dcterms:created xsi:type="dcterms:W3CDTF">2017-05-22T07:46:45Z</dcterms:created>
  <dcterms:modified xsi:type="dcterms:W3CDTF">2017-05-23T13:25:11Z</dcterms:modified>
</cp:coreProperties>
</file>